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257" r:id="rId3"/>
    <p:sldId id="307" r:id="rId4"/>
    <p:sldId id="303" r:id="rId5"/>
    <p:sldId id="285" r:id="rId6"/>
    <p:sldId id="305" r:id="rId7"/>
    <p:sldId id="299" r:id="rId8"/>
    <p:sldId id="309" r:id="rId9"/>
    <p:sldId id="278" r:id="rId10"/>
    <p:sldId id="294" r:id="rId11"/>
    <p:sldId id="290" r:id="rId12"/>
    <p:sldId id="308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7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The Fundamentals of Power BI" id="{DDD30065-BC03-4C9D-8FF2-52460EC9B4F4}">
          <p14:sldIdLst>
            <p14:sldId id="299"/>
            <p14:sldId id="309"/>
          </p14:sldIdLst>
        </p14:section>
        <p14:section name="04 The Best Practices for Visualization" id="{3D296992-B957-4696-8E42-D3432FC225FE}">
          <p14:sldIdLst>
            <p14:sldId id="278"/>
            <p14:sldId id="294"/>
          </p14:sldIdLst>
        </p14:section>
        <p14:section name="05 Tools &amp; Technologies, Job strategies and CTC" id="{D7A576BD-4F7A-4B8C-9970-60EFC20E329B}">
          <p14:sldIdLst>
            <p14:sldId id="290"/>
          </p14:sldIdLst>
        </p14:section>
        <p14:section name="06 Demo on Power BI" id="{8F9ED421-E6D8-429A-8481-C7C087C6EC09}">
          <p14:sldIdLst>
            <p14:sldId id="308"/>
          </p14:sldIdLst>
        </p14:section>
        <p14:section name="Archive" id="{50520B23-E549-49CA-817B-EA2271E104E8}">
          <p14:sldIdLst/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6706" autoAdjust="0"/>
  </p:normalViewPr>
  <p:slideViewPr>
    <p:cSldViewPr snapToGrid="0">
      <p:cViewPr varScale="1">
        <p:scale>
          <a:sx n="110" d="100"/>
          <a:sy n="110" d="100"/>
        </p:scale>
        <p:origin x="34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31-Jan-23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8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8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7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 on paper">
            <a:extLst>
              <a:ext uri="{FF2B5EF4-FFF2-40B4-BE49-F238E27FC236}">
                <a16:creationId xmlns:a16="http://schemas.microsoft.com/office/drawing/2014/main" id="{81F1A91A-3A67-466D-9AAC-61C02751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" y="0"/>
            <a:ext cx="10323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3594" y="0"/>
            <a:ext cx="12195594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 Power BI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31 January, 2023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le:New Power BI Logo.svg - Wikimedia Commons">
            <a:extLst>
              <a:ext uri="{FF2B5EF4-FFF2-40B4-BE49-F238E27FC236}">
                <a16:creationId xmlns:a16="http://schemas.microsoft.com/office/drawing/2014/main" id="{4F8B05C4-8507-4540-9463-E2C6C8B5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51" y="1004119"/>
            <a:ext cx="413929" cy="4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571738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BI 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1874703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1114697" y="4405450"/>
            <a:ext cx="5871815" cy="937436"/>
            <a:chOff x="1114697" y="4700035"/>
            <a:chExt cx="5871815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1114697" y="4700035"/>
              <a:ext cx="5871815" cy="937436"/>
              <a:chOff x="-288974" y="4646202"/>
              <a:chExt cx="5871815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-288974" y="4659821"/>
                <a:ext cx="4811096" cy="899765"/>
                <a:chOff x="-101517" y="3463613"/>
                <a:chExt cx="3608322" cy="67482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2909285" y="3463613"/>
                  <a:ext cx="597520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Design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-101517" y="3676916"/>
                  <a:ext cx="3608322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white or light colors, shorten numbers, use tooltips to provide additional information, use meaningful names, allow users to personalize reports, follow a solid color scheme (logo)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048264"/>
            <a:ext cx="5707004" cy="937436"/>
            <a:chOff x="1348767" y="3342849"/>
            <a:chExt cx="5707004" cy="9374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37436"/>
              <a:chOff x="-124163" y="3302039"/>
              <a:chExt cx="5707004" cy="937436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Performance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Limit number of visualizations, remove unnecessary interactions, limit complex measures, use star schema, import only necessary fields, reduce queries, reduce data loaded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1655822" y="1665203"/>
            <a:ext cx="5399949" cy="960874"/>
            <a:chOff x="1655822" y="1959788"/>
            <a:chExt cx="5399949" cy="9608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1655822" y="1959788"/>
              <a:ext cx="5399949" cy="960874"/>
              <a:chOff x="182892" y="1959788"/>
              <a:chExt cx="5399949" cy="960874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182892" y="2181719"/>
                <a:ext cx="4352585" cy="738943"/>
                <a:chOff x="52629" y="1605036"/>
                <a:chExt cx="3464808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765846" y="1605036"/>
                  <a:ext cx="751591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Security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52629" y="1851562"/>
                  <a:ext cx="3464808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Enable RLS – Row-level security, use certified custom visuals, categorize report by business impact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  <p:pic>
        <p:nvPicPr>
          <p:cNvPr id="29" name="Picture 4" descr="File:New Power BI Logo.svg - Wikimedia Commons">
            <a:extLst>
              <a:ext uri="{FF2B5EF4-FFF2-40B4-BE49-F238E27FC236}">
                <a16:creationId xmlns:a16="http://schemas.microsoft.com/office/drawing/2014/main" id="{F9D1E57A-C4FB-4A0D-909A-03FE4162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23" y="348886"/>
            <a:ext cx="499436" cy="49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742950" y="4299585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Demo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4BC65-117E-495C-9554-A608826C3575}"/>
              </a:ext>
            </a:extLst>
          </p:cNvPr>
          <p:cNvSpPr txBox="1"/>
          <p:nvPr/>
        </p:nvSpPr>
        <p:spPr>
          <a:xfrm>
            <a:off x="742950" y="232583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BI</a:t>
            </a:r>
          </a:p>
        </p:txBody>
      </p:sp>
      <p:pic>
        <p:nvPicPr>
          <p:cNvPr id="5" name="Picture 4" descr="File:New Power BI Logo.svg - Wikimedia Commons">
            <a:extLst>
              <a:ext uri="{FF2B5EF4-FFF2-40B4-BE49-F238E27FC236}">
                <a16:creationId xmlns:a16="http://schemas.microsoft.com/office/drawing/2014/main" id="{3A9A79E8-F13E-4171-86EB-D3A3FF0F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104" y="2558414"/>
            <a:ext cx="1741171" cy="17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45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Power BI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ile:New Power BI Logo.svg - Wikimedia Commons">
            <a:extLst>
              <a:ext uri="{FF2B5EF4-FFF2-40B4-BE49-F238E27FC236}">
                <a16:creationId xmlns:a16="http://schemas.microsoft.com/office/drawing/2014/main" id="{6F2AAEA0-4740-4E60-A483-DC53265F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51" y="1004119"/>
            <a:ext cx="413929" cy="4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485487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Fundamentals of Power BI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for visualization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49628" y="4707540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on Power BI – Storyboarding &amp; Visualization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15611" y="4012599"/>
            <a:ext cx="698023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456A69-A3AD-4978-A83D-054E32F405C1}"/>
              </a:ext>
            </a:extLst>
          </p:cNvPr>
          <p:cNvSpPr txBox="1"/>
          <p:nvPr/>
        </p:nvSpPr>
        <p:spPr>
          <a:xfrm>
            <a:off x="1049628" y="5466082"/>
            <a:ext cx="634757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450874" y="4855503"/>
            <a:ext cx="49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15A08-447B-47C9-A717-79FA893DD707}"/>
              </a:ext>
            </a:extLst>
          </p:cNvPr>
          <p:cNvSpPr txBox="1"/>
          <p:nvPr/>
        </p:nvSpPr>
        <p:spPr>
          <a:xfrm>
            <a:off x="396852" y="4524318"/>
            <a:ext cx="5142076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LinkedIn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anishmahapatra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.medium.com</a:t>
            </a:r>
            <a:b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www.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GitHub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www.github.com/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B78931-9586-4ECC-B997-A0B55F56BC8B}"/>
              </a:ext>
            </a:extLst>
          </p:cNvPr>
          <p:cNvGrpSpPr/>
          <p:nvPr/>
        </p:nvGrpSpPr>
        <p:grpSpPr>
          <a:xfrm>
            <a:off x="6590211" y="5592536"/>
            <a:ext cx="4938662" cy="900744"/>
            <a:chOff x="7043056" y="5673374"/>
            <a:chExt cx="4938662" cy="900744"/>
          </a:xfrm>
        </p:grpSpPr>
        <p:pic>
          <p:nvPicPr>
            <p:cNvPr id="2052" name="Picture 4" descr="File:7-eleven logo.svg - Wikimedia Commons">
              <a:extLst>
                <a:ext uri="{FF2B5EF4-FFF2-40B4-BE49-F238E27FC236}">
                  <a16:creationId xmlns:a16="http://schemas.microsoft.com/office/drawing/2014/main" id="{042727B6-E566-4304-9257-A6E659E35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056" y="5796015"/>
              <a:ext cx="582170" cy="56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499" y="5673374"/>
              <a:ext cx="858997" cy="75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6" r="11755"/>
            <a:stretch/>
          </p:blipFill>
          <p:spPr bwMode="auto">
            <a:xfrm>
              <a:off x="7701244" y="5763784"/>
              <a:ext cx="802348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609" y="5749637"/>
              <a:ext cx="570750" cy="611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7786" y="5759428"/>
              <a:ext cx="1353932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ecision Sciences | Data Analytics Firm | Business Analytics Consulting | Mu  Sigma">
              <a:extLst>
                <a:ext uri="{FF2B5EF4-FFF2-40B4-BE49-F238E27FC236}">
                  <a16:creationId xmlns:a16="http://schemas.microsoft.com/office/drawing/2014/main" id="{2E1B8F8A-E6C2-4439-8AE7-CC683DAE1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40" y="5714100"/>
              <a:ext cx="928373" cy="86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6371861" y="5404424"/>
            <a:ext cx="5288918" cy="875789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6513559" y="5552623"/>
            <a:ext cx="5147220" cy="833345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7 Eleven - The Logo Finder">
            <a:extLst>
              <a:ext uri="{FF2B5EF4-FFF2-40B4-BE49-F238E27FC236}">
                <a16:creationId xmlns:a16="http://schemas.microsoft.com/office/drawing/2014/main" id="{C1E3A87D-5756-4C44-B1C8-EBFB86CD3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503" y="2914322"/>
            <a:ext cx="57638" cy="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19E7A-51A4-4663-96FA-EE1998D92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" y="1154322"/>
            <a:ext cx="11398296" cy="3319661"/>
          </a:xfrm>
          <a:prstGeom prst="rect">
            <a:avLst/>
          </a:prstGeom>
        </p:spPr>
      </p:pic>
      <p:pic>
        <p:nvPicPr>
          <p:cNvPr id="13" name="Picture 6" descr="https://cdn-icons-png.flaticon.com/512/145/145807.png">
            <a:extLst>
              <a:ext uri="{FF2B5EF4-FFF2-40B4-BE49-F238E27FC236}">
                <a16:creationId xmlns:a16="http://schemas.microsoft.com/office/drawing/2014/main" id="{CE961EE8-9D35-494B-A3E1-D855713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096915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-icons-png.flaticon.com/512/5968/5968933.png">
            <a:extLst>
              <a:ext uri="{FF2B5EF4-FFF2-40B4-BE49-F238E27FC236}">
                <a16:creationId xmlns:a16="http://schemas.microsoft.com/office/drawing/2014/main" id="{975B6763-14DC-4EB1-906F-7B8CC720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453673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dn-icons-png.flaticon.com/512/3059/3059997.png">
            <a:extLst>
              <a:ext uri="{FF2B5EF4-FFF2-40B4-BE49-F238E27FC236}">
                <a16:creationId xmlns:a16="http://schemas.microsoft.com/office/drawing/2014/main" id="{A55381A7-426C-4273-9031-0E2172C8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5816419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-icons-png.flaticon.com/512/1051/1051326.png">
            <a:extLst>
              <a:ext uri="{FF2B5EF4-FFF2-40B4-BE49-F238E27FC236}">
                <a16:creationId xmlns:a16="http://schemas.microsoft.com/office/drawing/2014/main" id="{A0979A0D-9F9F-4055-821C-ED68ADD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6153900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dn-icons-png.flaticon.com/512/4269/4269013.png">
            <a:extLst>
              <a:ext uri="{FF2B5EF4-FFF2-40B4-BE49-F238E27FC236}">
                <a16:creationId xmlns:a16="http://schemas.microsoft.com/office/drawing/2014/main" id="{FDF50B66-C0B6-445F-9048-9A54F459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30" y="4638001"/>
            <a:ext cx="358991" cy="3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50" y="1046400"/>
            <a:ext cx="8687900" cy="58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Fundamentals of Power BI - Definition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E87BD4-0214-4E51-BCEB-0FB6A694994B}"/>
              </a:ext>
            </a:extLst>
          </p:cNvPr>
          <p:cNvSpPr txBox="1"/>
          <p:nvPr/>
        </p:nvSpPr>
        <p:spPr>
          <a:xfrm>
            <a:off x="734577" y="1173233"/>
            <a:ext cx="1072284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is an interactive data visualization software developed </a:t>
            </a:r>
            <a:b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Microsoft with a focus on Business Intelligence (BI).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9EC57C-162C-4BC0-B307-9734865C0872}"/>
              </a:ext>
            </a:extLst>
          </p:cNvPr>
          <p:cNvGrpSpPr/>
          <p:nvPr/>
        </p:nvGrpSpPr>
        <p:grpSpPr>
          <a:xfrm>
            <a:off x="887009" y="1904077"/>
            <a:ext cx="4096772" cy="4618580"/>
            <a:chOff x="887009" y="1826796"/>
            <a:chExt cx="4096772" cy="46960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0EFD0-4479-4C28-A835-66E844BCB3BD}"/>
                </a:ext>
              </a:extLst>
            </p:cNvPr>
            <p:cNvSpPr txBox="1"/>
            <p:nvPr/>
          </p:nvSpPr>
          <p:spPr>
            <a:xfrm>
              <a:off x="1102817" y="5771805"/>
              <a:ext cx="3880964" cy="75105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has been named as the Gartner </a:t>
              </a:r>
              <a:b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Leader for 14 consecutive years, it is one of the best visualization tools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B5F99B-9E70-40F4-A1FB-8433083B5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009" y="1826796"/>
              <a:ext cx="4096772" cy="3837624"/>
            </a:xfrm>
            <a:prstGeom prst="rect">
              <a:avLst/>
            </a:prstGeom>
          </p:spPr>
        </p:pic>
      </p:grpSp>
      <p:pic>
        <p:nvPicPr>
          <p:cNvPr id="50" name="Picture 4" descr="File:New Power BI Logo.svg - Wikimedia Commons">
            <a:extLst>
              <a:ext uri="{FF2B5EF4-FFF2-40B4-BE49-F238E27FC236}">
                <a16:creationId xmlns:a16="http://schemas.microsoft.com/office/drawing/2014/main" id="{5999FAC9-5038-4AE3-A74D-37796DCE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298" y="3270702"/>
            <a:ext cx="791403" cy="79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781D9-185A-40B1-AC0F-E061DBD0FA08}"/>
              </a:ext>
            </a:extLst>
          </p:cNvPr>
          <p:cNvGrpSpPr/>
          <p:nvPr/>
        </p:nvGrpSpPr>
        <p:grpSpPr>
          <a:xfrm>
            <a:off x="7156237" y="1904077"/>
            <a:ext cx="4583233" cy="4618580"/>
            <a:chOff x="7156237" y="1904077"/>
            <a:chExt cx="4583233" cy="4618580"/>
          </a:xfrm>
        </p:grpSpPr>
        <p:pic>
          <p:nvPicPr>
            <p:cNvPr id="2054" name="Picture 6" descr="https://miro.medium.com/max/630/0*usIuvE32OZc__VOb.png">
              <a:extLst>
                <a:ext uri="{FF2B5EF4-FFF2-40B4-BE49-F238E27FC236}">
                  <a16:creationId xmlns:a16="http://schemas.microsoft.com/office/drawing/2014/main" id="{6A898092-EF30-4109-AFE7-16C595D8E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175" y="1904077"/>
              <a:ext cx="4519145" cy="368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FE710D-5573-44F8-8C34-D8F626F8BCB6}"/>
                </a:ext>
              </a:extLst>
            </p:cNvPr>
            <p:cNvSpPr txBox="1"/>
            <p:nvPr/>
          </p:nvSpPr>
          <p:spPr>
            <a:xfrm>
              <a:off x="7156237" y="5783993"/>
              <a:ext cx="4583233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the ability to create a variety of visualizations from multiple sources and is used by many Fortune 500 organizations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Fundamentals of Power BI - Components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1D8D31-F0A9-4914-B7FB-2D931E500B81}"/>
              </a:ext>
            </a:extLst>
          </p:cNvPr>
          <p:cNvGrpSpPr/>
          <p:nvPr/>
        </p:nvGrpSpPr>
        <p:grpSpPr>
          <a:xfrm>
            <a:off x="7113403" y="3980807"/>
            <a:ext cx="3634312" cy="2449241"/>
            <a:chOff x="7113403" y="3980807"/>
            <a:chExt cx="3634312" cy="24492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7113403" y="5285701"/>
              <a:ext cx="363431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Sharing, Scaling, Security and Community Support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7270058" y="5814686"/>
              <a:ext cx="3310251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can scale to multiple users while taking factors such as security and information mitigation risk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3CEFE2F5-B710-46F8-BE4E-E5388079D064}"/>
                </a:ext>
              </a:extLst>
            </p:cNvPr>
            <p:cNvSpPr txBox="1">
              <a:spLocks/>
            </p:cNvSpPr>
            <p:nvPr/>
          </p:nvSpPr>
          <p:spPr>
            <a:xfrm>
              <a:off x="7189302" y="398080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93A0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F4B8C8-C115-4ECB-9041-DCE057FC00B1}"/>
                </a:ext>
              </a:extLst>
            </p:cNvPr>
            <p:cNvSpPr/>
            <p:nvPr/>
          </p:nvSpPr>
          <p:spPr>
            <a:xfrm>
              <a:off x="8448028" y="4369005"/>
              <a:ext cx="965063" cy="937433"/>
            </a:xfrm>
            <a:prstGeom prst="ellipse">
              <a:avLst/>
            </a:prstGeom>
            <a:solidFill>
              <a:srgbClr val="93A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D0317B-D0AD-4732-9813-DD5314A91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267" y="4541875"/>
              <a:ext cx="543833" cy="543833"/>
            </a:xfrm>
            <a:prstGeom prst="rect">
              <a:avLst/>
            </a:prstGeom>
          </p:spPr>
        </p:pic>
      </p:grpSp>
      <p:pic>
        <p:nvPicPr>
          <p:cNvPr id="48" name="Picture 4" descr="File:New Power BI Logo.svg - Wikimedia Commons">
            <a:extLst>
              <a:ext uri="{FF2B5EF4-FFF2-40B4-BE49-F238E27FC236}">
                <a16:creationId xmlns:a16="http://schemas.microsoft.com/office/drawing/2014/main" id="{4B2FD8B6-9DC0-4317-828E-08FF1803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666" y="3771142"/>
            <a:ext cx="695041" cy="6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9D86C5-B515-428D-849D-B4A0FC799B0D}"/>
              </a:ext>
            </a:extLst>
          </p:cNvPr>
          <p:cNvGrpSpPr/>
          <p:nvPr/>
        </p:nvGrpSpPr>
        <p:grpSpPr>
          <a:xfrm>
            <a:off x="743484" y="1509529"/>
            <a:ext cx="3407000" cy="2127956"/>
            <a:chOff x="743484" y="1509529"/>
            <a:chExt cx="3407000" cy="21279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946642" y="2783940"/>
              <a:ext cx="3203842" cy="2462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Data Sources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946642" y="3022124"/>
              <a:ext cx="3203842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can pull from multiple sources locally, on native servers and even multiple cloud platforms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52" name="Picture 8" descr="https://cdn-icons-png.flaticon.com/512/6201/6201255.png">
              <a:extLst>
                <a:ext uri="{FF2B5EF4-FFF2-40B4-BE49-F238E27FC236}">
                  <a16:creationId xmlns:a16="http://schemas.microsoft.com/office/drawing/2014/main" id="{66008414-4F5F-47A2-BBBD-533215E62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580" y="1887092"/>
              <a:ext cx="651527" cy="65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10CC4-F851-4362-AFA3-CF9C86B80FD6}"/>
              </a:ext>
            </a:extLst>
          </p:cNvPr>
          <p:cNvGrpSpPr/>
          <p:nvPr/>
        </p:nvGrpSpPr>
        <p:grpSpPr>
          <a:xfrm>
            <a:off x="7814937" y="1509529"/>
            <a:ext cx="3758596" cy="2135994"/>
            <a:chOff x="7814937" y="1509529"/>
            <a:chExt cx="3758596" cy="2135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7814937" y="2783939"/>
              <a:ext cx="37585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Storytelling &amp; Multiple Visualizations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7949124" y="3030162"/>
              <a:ext cx="331024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the largest library to support visualizations of all kinds on Windows as well as on the Web (Power BI Store)</a:t>
              </a:r>
            </a:p>
          </p:txBody>
        </p: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56" name="Picture 12" descr="https://cdn-icons-png.flaticon.com/512/2103/2103930.png">
              <a:extLst>
                <a:ext uri="{FF2B5EF4-FFF2-40B4-BE49-F238E27FC236}">
                  <a16:creationId xmlns:a16="http://schemas.microsoft.com/office/drawing/2014/main" id="{1ECB8761-0F4F-421C-8266-538A638F6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27" y="1900743"/>
              <a:ext cx="592524" cy="59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3B06B-D1BB-455E-A5CC-0F78BCDE2C22}"/>
              </a:ext>
            </a:extLst>
          </p:cNvPr>
          <p:cNvGrpSpPr/>
          <p:nvPr/>
        </p:nvGrpSpPr>
        <p:grpSpPr>
          <a:xfrm>
            <a:off x="1917375" y="3980811"/>
            <a:ext cx="4082265" cy="2449241"/>
            <a:chOff x="1917375" y="3980811"/>
            <a:chExt cx="4082265" cy="24492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1917377" y="5258397"/>
              <a:ext cx="408226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Visualizations on the Cloud </a:t>
              </a:r>
              <a:b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(Power BI Service)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1917375" y="5814690"/>
              <a:ext cx="4082263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dashboards can be shared via a paid service to thousands of users that can view reports and even share and download them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2217252" y="3980811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347597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58" name="Picture 14" descr="https://cdn-icons-png.flaticon.com/512/2316/2316109.png">
              <a:extLst>
                <a:ext uri="{FF2B5EF4-FFF2-40B4-BE49-F238E27FC236}">
                  <a16:creationId xmlns:a16="http://schemas.microsoft.com/office/drawing/2014/main" id="{F7B12FAA-09BE-4EFD-B3CE-C54298E47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094" y="4546309"/>
              <a:ext cx="582824" cy="58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9DC60A-9B2F-43D3-AEC2-C13B6F560945}"/>
              </a:ext>
            </a:extLst>
          </p:cNvPr>
          <p:cNvGrpSpPr/>
          <p:nvPr/>
        </p:nvGrpSpPr>
        <p:grpSpPr>
          <a:xfrm>
            <a:off x="4380142" y="1509529"/>
            <a:ext cx="3220231" cy="2136789"/>
            <a:chOff x="4380142" y="1509529"/>
            <a:chExt cx="3220231" cy="21367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4749136" y="2783943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Transformation of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4642423" y="3030956"/>
              <a:ext cx="2957950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can be cleaned and transformed in Power BI in Batch mode or even in near real-time </a:t>
              </a:r>
            </a:p>
          </p:txBody>
        </p:sp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60" name="Picture 16" descr="https://cdn-icons-png.flaticon.com/512/1925/1925161.png">
              <a:extLst>
                <a:ext uri="{FF2B5EF4-FFF2-40B4-BE49-F238E27FC236}">
                  <a16:creationId xmlns:a16="http://schemas.microsoft.com/office/drawing/2014/main" id="{61CAEF37-9A41-41F7-9C0C-867521C1D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047" y="1941119"/>
              <a:ext cx="568701" cy="56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65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for Visualizations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3E1279-1133-4CDF-B97A-04E9EE90C5F5}"/>
              </a:ext>
            </a:extLst>
          </p:cNvPr>
          <p:cNvGrpSpPr/>
          <p:nvPr/>
        </p:nvGrpSpPr>
        <p:grpSpPr>
          <a:xfrm>
            <a:off x="573760" y="2908349"/>
            <a:ext cx="4248340" cy="1279601"/>
            <a:chOff x="573760" y="2908349"/>
            <a:chExt cx="4248340" cy="1279601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573760" y="2996338"/>
              <a:ext cx="2996118" cy="1191612"/>
              <a:chOff x="-263127" y="3168889"/>
              <a:chExt cx="2247089" cy="49269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3127" y="3407150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story to be told, the layout of the dashboard, the areas of focus, helpful metrics, and how to maximize space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567040" y="3168889"/>
                <a:ext cx="1412647" cy="23759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Think about the</a:t>
                </a:r>
                <a:b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Flow and Layout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pic>
        <p:nvPicPr>
          <p:cNvPr id="4098" name="Picture 2" descr="https://cdn-icons-png.flaticon.com/512/4580/4580275.png">
            <a:extLst>
              <a:ext uri="{FF2B5EF4-FFF2-40B4-BE49-F238E27FC236}">
                <a16:creationId xmlns:a16="http://schemas.microsoft.com/office/drawing/2014/main" id="{D6A44AAE-F7AC-4B8F-9024-C6D35A0C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93" y="3019867"/>
            <a:ext cx="818266" cy="8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68982" y="2628224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8D55C36-E059-4461-AC5B-1FD43C5FE059}"/>
              </a:ext>
            </a:extLst>
          </p:cNvPr>
          <p:cNvSpPr/>
          <p:nvPr/>
        </p:nvSpPr>
        <p:spPr>
          <a:xfrm>
            <a:off x="5521382" y="2780624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4" descr="File:New Power BI Logo.svg - Wikimedia Commons">
            <a:extLst>
              <a:ext uri="{FF2B5EF4-FFF2-40B4-BE49-F238E27FC236}">
                <a16:creationId xmlns:a16="http://schemas.microsoft.com/office/drawing/2014/main" id="{EF75EAC5-7B39-47D5-B8A6-0635722F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06" y="5711419"/>
            <a:ext cx="695041" cy="6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D5B6D2-F772-4461-A7D2-FCCE04BBAB33}"/>
              </a:ext>
            </a:extLst>
          </p:cNvPr>
          <p:cNvGrpSpPr/>
          <p:nvPr/>
        </p:nvGrpSpPr>
        <p:grpSpPr>
          <a:xfrm>
            <a:off x="755650" y="4478169"/>
            <a:ext cx="4785809" cy="1200631"/>
            <a:chOff x="755650" y="4478169"/>
            <a:chExt cx="4785809" cy="1200631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755650" y="4478169"/>
              <a:ext cx="3461891" cy="1200631"/>
              <a:chOff x="-496494" y="1349648"/>
              <a:chExt cx="2482589" cy="90047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496494" y="1788600"/>
                <a:ext cx="2482589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most important elements should have a clear focus and should not be cluttered. It should follow a solid storyboarding process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261922" y="1349648"/>
                <a:ext cx="1719718" cy="4154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Accent the most </a:t>
                </a:r>
              </a:p>
              <a:p>
                <a:pPr algn="r"/>
                <a:r>
                  <a:rPr lang="en-US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information</a:t>
                </a:r>
              </a:p>
            </p:txBody>
          </p:sp>
        </p:grpSp>
        <p:pic>
          <p:nvPicPr>
            <p:cNvPr id="4102" name="Picture 6" descr="https://cdn-icons-png.flaticon.com/512/8947/8947169.png">
              <a:extLst>
                <a:ext uri="{FF2B5EF4-FFF2-40B4-BE49-F238E27FC236}">
                  <a16:creationId xmlns:a16="http://schemas.microsoft.com/office/drawing/2014/main" id="{9B7623AC-9DD6-4DE7-AEE1-1C5928D49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500" y="4750799"/>
              <a:ext cx="668056" cy="66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951009-B689-4E76-9241-082D7D5E805C}"/>
              </a:ext>
            </a:extLst>
          </p:cNvPr>
          <p:cNvGrpSpPr/>
          <p:nvPr/>
        </p:nvGrpSpPr>
        <p:grpSpPr>
          <a:xfrm>
            <a:off x="6847218" y="4522324"/>
            <a:ext cx="4709001" cy="1211471"/>
            <a:chOff x="6847218" y="4522324"/>
            <a:chExt cx="4709001" cy="1211471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04105" y="4522324"/>
              <a:ext cx="3452114" cy="1211471"/>
              <a:chOff x="7146971" y="3206176"/>
              <a:chExt cx="2589085" cy="9086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46971" y="3653258"/>
                <a:ext cx="2589085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selection of visualizations is critical to the success of the usage of the dashboard. The color scheme, the tooltips and the data subset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1294826" cy="43098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the right</a:t>
                </a:r>
              </a:p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visualizations</a:t>
                </a:r>
              </a:p>
            </p:txBody>
          </p:sp>
        </p:grpSp>
        <p:pic>
          <p:nvPicPr>
            <p:cNvPr id="4106" name="Picture 10" descr="https://cdn-icons-png.flaticon.com/512/3607/3607951.png">
              <a:extLst>
                <a:ext uri="{FF2B5EF4-FFF2-40B4-BE49-F238E27FC236}">
                  <a16:creationId xmlns:a16="http://schemas.microsoft.com/office/drawing/2014/main" id="{68A2F4DD-C0F5-49FB-8046-7A24511D2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593" y="4782341"/>
              <a:ext cx="620980" cy="62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83C670-0055-44F3-AD14-47763870D815}"/>
              </a:ext>
            </a:extLst>
          </p:cNvPr>
          <p:cNvGrpSpPr/>
          <p:nvPr/>
        </p:nvGrpSpPr>
        <p:grpSpPr>
          <a:xfrm>
            <a:off x="7461693" y="2908349"/>
            <a:ext cx="4838743" cy="1261135"/>
            <a:chOff x="7461693" y="2908349"/>
            <a:chExt cx="4838743" cy="1261135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7453" y="2959776"/>
              <a:ext cx="3582983" cy="1209708"/>
              <a:chOff x="7174424" y="1349843"/>
              <a:chExt cx="2279259" cy="55800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7488" y="1624000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audience should be able to understand</a:t>
                </a:r>
                <a:b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naming as well as have a help section</a:t>
                </a:r>
                <a:b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the FAQs to maximize the usage of time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1494347" cy="26506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Avoid poor labelling </a:t>
                </a:r>
              </a:p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provide context</a:t>
                </a:r>
              </a:p>
            </p:txBody>
          </p:sp>
        </p:grpSp>
        <p:pic>
          <p:nvPicPr>
            <p:cNvPr id="4108" name="Picture 12" descr="https://cdn-icons-png.flaticon.com/512/4229/4229839.png">
              <a:extLst>
                <a:ext uri="{FF2B5EF4-FFF2-40B4-BE49-F238E27FC236}">
                  <a16:creationId xmlns:a16="http://schemas.microsoft.com/office/drawing/2014/main" id="{DEA110B0-BA7D-405A-9491-8CCD1C905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031" y="3179688"/>
              <a:ext cx="572317" cy="57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385F47-AF98-449A-B8E9-2A049B1E0BE9}"/>
              </a:ext>
            </a:extLst>
          </p:cNvPr>
          <p:cNvGrpSpPr/>
          <p:nvPr/>
        </p:nvGrpSpPr>
        <p:grpSpPr>
          <a:xfrm>
            <a:off x="6847218" y="1499626"/>
            <a:ext cx="5079653" cy="1125007"/>
            <a:chOff x="6847218" y="1499626"/>
            <a:chExt cx="5079653" cy="1125007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43760" y="1513173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the relevant information should be presented</a:t>
                </a:r>
                <a:b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the individual user. Avoid showing all information to everyone, this creates data clutter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55744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Avoid Data Clutter</a:t>
                </a:r>
              </a:p>
            </p:txBody>
          </p:sp>
        </p:grpSp>
        <p:pic>
          <p:nvPicPr>
            <p:cNvPr id="4110" name="Picture 14" descr="https://cdn-icons-png.flaticon.com/512/7687/7687616.png">
              <a:extLst>
                <a:ext uri="{FF2B5EF4-FFF2-40B4-BE49-F238E27FC236}">
                  <a16:creationId xmlns:a16="http://schemas.microsoft.com/office/drawing/2014/main" id="{08DFDDD6-679D-45E6-B4E0-221756634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885" y="1758184"/>
              <a:ext cx="536146" cy="53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BAD106-CB10-4A71-B553-5D1367B1C39F}"/>
              </a:ext>
            </a:extLst>
          </p:cNvPr>
          <p:cNvGrpSpPr/>
          <p:nvPr/>
        </p:nvGrpSpPr>
        <p:grpSpPr>
          <a:xfrm>
            <a:off x="942975" y="1476355"/>
            <a:ext cx="4521675" cy="1163518"/>
            <a:chOff x="942975" y="1476355"/>
            <a:chExt cx="4521675" cy="1163518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942975" y="1476355"/>
              <a:ext cx="3265632" cy="957414"/>
              <a:chOff x="-469536" y="1363501"/>
              <a:chExt cx="2449224" cy="42867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469536" y="1516651"/>
                <a:ext cx="2449224" cy="275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Understanding why the audience uses the dashboard, the metrics that matter, and what are the actionable insights present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-60534" y="1363501"/>
                <a:ext cx="2040222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Consider your audience</a:t>
                </a:r>
              </a:p>
            </p:txBody>
          </p:sp>
        </p:grpSp>
        <p:pic>
          <p:nvPicPr>
            <p:cNvPr id="4112" name="Picture 16" descr="https://cdn-icons-png.flaticon.com/512/2282/2282175.png">
              <a:extLst>
                <a:ext uri="{FF2B5EF4-FFF2-40B4-BE49-F238E27FC236}">
                  <a16:creationId xmlns:a16="http://schemas.microsoft.com/office/drawing/2014/main" id="{35B5311F-525D-4C8C-AC80-DAF377D7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477" y="1778968"/>
              <a:ext cx="581694" cy="58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8330</TotalTime>
  <Words>832</Words>
  <Application>Microsoft Office PowerPoint</Application>
  <PresentationFormat>Widescreen</PresentationFormat>
  <Paragraphs>124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985</cp:revision>
  <dcterms:created xsi:type="dcterms:W3CDTF">2021-05-29T21:16:01Z</dcterms:created>
  <dcterms:modified xsi:type="dcterms:W3CDTF">2023-01-31T14:01:54Z</dcterms:modified>
</cp:coreProperties>
</file>